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5"/>
  </p:notesMasterIdLst>
  <p:handoutMasterIdLst>
    <p:handoutMasterId r:id="rId46"/>
  </p:handoutMasterIdLst>
  <p:sldIdLst>
    <p:sldId id="274" r:id="rId4"/>
    <p:sldId id="446" r:id="rId5"/>
    <p:sldId id="276" r:id="rId6"/>
    <p:sldId id="451" r:id="rId7"/>
    <p:sldId id="419" r:id="rId8"/>
    <p:sldId id="420" r:id="rId9"/>
    <p:sldId id="455" r:id="rId10"/>
    <p:sldId id="460" r:id="rId11"/>
    <p:sldId id="415" r:id="rId12"/>
    <p:sldId id="395" r:id="rId13"/>
    <p:sldId id="417" r:id="rId14"/>
    <p:sldId id="452" r:id="rId15"/>
    <p:sldId id="456" r:id="rId16"/>
    <p:sldId id="457" r:id="rId17"/>
    <p:sldId id="426" r:id="rId18"/>
    <p:sldId id="428" r:id="rId19"/>
    <p:sldId id="425" r:id="rId20"/>
    <p:sldId id="440" r:id="rId21"/>
    <p:sldId id="439" r:id="rId22"/>
    <p:sldId id="421" r:id="rId23"/>
    <p:sldId id="454" r:id="rId24"/>
    <p:sldId id="423" r:id="rId25"/>
    <p:sldId id="453" r:id="rId26"/>
    <p:sldId id="447" r:id="rId27"/>
    <p:sldId id="441" r:id="rId28"/>
    <p:sldId id="431" r:id="rId29"/>
    <p:sldId id="449" r:id="rId30"/>
    <p:sldId id="429" r:id="rId31"/>
    <p:sldId id="450" r:id="rId32"/>
    <p:sldId id="435" r:id="rId33"/>
    <p:sldId id="433" r:id="rId34"/>
    <p:sldId id="436" r:id="rId35"/>
    <p:sldId id="437" r:id="rId36"/>
    <p:sldId id="443" r:id="rId37"/>
    <p:sldId id="438" r:id="rId38"/>
    <p:sldId id="444" r:id="rId39"/>
    <p:sldId id="434" r:id="rId40"/>
    <p:sldId id="349" r:id="rId41"/>
    <p:sldId id="458" r:id="rId42"/>
    <p:sldId id="413" r:id="rId43"/>
    <p:sldId id="414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1AA141-4650-4A37-95FC-F8077557ADC6}">
          <p14:sldIdLst>
            <p14:sldId id="274"/>
            <p14:sldId id="446"/>
            <p14:sldId id="276"/>
          </p14:sldIdLst>
        </p14:section>
        <p14:section name="Променливи и типове данни" id="{5AECA080-1CC6-435F-8E7E-FF13724C1945}">
          <p14:sldIdLst>
            <p14:sldId id="451"/>
            <p14:sldId id="419"/>
            <p14:sldId id="420"/>
          </p14:sldIdLst>
        </p14:section>
        <p14:section name="Четене на потребителски вход" id="{B71512FD-6C8D-4F0E-A3A1-A4356E95118E}">
          <p14:sldIdLst>
            <p14:sldId id="455"/>
            <p14:sldId id="460"/>
            <p14:sldId id="415"/>
            <p14:sldId id="395"/>
            <p14:sldId id="417"/>
          </p14:sldIdLst>
        </p14:section>
        <p14:section name="Прости операции" id="{B64CAFB2-9F31-4569-B9A4-9BE158680A48}">
          <p14:sldIdLst>
            <p14:sldId id="452"/>
            <p14:sldId id="456"/>
            <p14:sldId id="457"/>
            <p14:sldId id="426"/>
            <p14:sldId id="428"/>
            <p14:sldId id="425"/>
            <p14:sldId id="440"/>
            <p14:sldId id="439"/>
            <p14:sldId id="421"/>
          </p14:sldIdLst>
        </p14:section>
        <p14:section name="Печатане на екрана" id="{586D64DA-A092-4901-8495-14050A9DD9AC}">
          <p14:sldIdLst>
            <p14:sldId id="454"/>
            <p14:sldId id="423"/>
            <p14:sldId id="453"/>
            <p14:sldId id="447"/>
            <p14:sldId id="441"/>
            <p14:sldId id="431"/>
            <p14:sldId id="449"/>
            <p14:sldId id="429"/>
            <p14:sldId id="450"/>
          </p14:sldIdLst>
        </p14:section>
        <p14:section name="Печатане на екрана" id="{4161CB0E-561C-474C-A29B-9055503315DB}">
          <p14:sldIdLst/>
        </p14:section>
        <p14:section name="Графично приложение" id="{624B1BED-1895-460A-9E3F-9B87CD055AC1}">
          <p14:sldIdLst>
            <p14:sldId id="435"/>
            <p14:sldId id="433"/>
            <p14:sldId id="436"/>
            <p14:sldId id="437"/>
            <p14:sldId id="443"/>
            <p14:sldId id="438"/>
            <p14:sldId id="444"/>
            <p14:sldId id="434"/>
          </p14:sldIdLst>
        </p14:section>
        <p14:section name="Обобщение" id="{E8E89E94-E30E-41AC-AE57-78FE94567DF2}">
          <p14:sldIdLst>
            <p14:sldId id="349"/>
            <p14:sldId id="458"/>
            <p14:sldId id="413"/>
            <p14:sldId id="4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74" autoAdjust="0"/>
    <p:restoredTop sz="94533" autoAdjust="0"/>
  </p:normalViewPr>
  <p:slideViewPr>
    <p:cSldViewPr>
      <p:cViewPr varScale="1">
        <p:scale>
          <a:sx n="68" d="100"/>
          <a:sy n="68" d="100"/>
        </p:scale>
        <p:origin x="84" y="1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11/14/2017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09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5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772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7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485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11/14/2017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35" y="309941"/>
            <a:ext cx="228631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012" y="152400"/>
            <a:ext cx="228631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413493" y="2237376"/>
            <a:ext cx="2614434" cy="2698097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412" y="304100"/>
            <a:ext cx="228631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0239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412" y="309941"/>
            <a:ext cx="228631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59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812" y="228600"/>
            <a:ext cx="228631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2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092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2327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softuni.bg/" TargetMode="Externa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3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3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5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judge.softuni.bg/Contests/Practice/Index/151#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basics/" TargetMode="External"/><Relationship Id="rId7" Type="http://schemas.openxmlformats.org/officeDocument/2006/relationships/image" Target="../media/image2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9.png"/><Relationship Id="rId14" Type="http://schemas.openxmlformats.org/officeDocument/2006/relationships/hyperlink" Target="http://www.telenor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www.facebook.com/SoftwareUniversity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softuni.bg/foru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62000"/>
            <a:ext cx="7910299" cy="1095352"/>
          </a:xfrm>
        </p:spPr>
        <p:txBody>
          <a:bodyPr>
            <a:normAutofit/>
          </a:bodyPr>
          <a:lstStyle/>
          <a:p>
            <a:r>
              <a:rPr lang="bg-BG" dirty="0"/>
              <a:t>Прости пресмятания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92193"/>
            <a:ext cx="7910299" cy="1311301"/>
          </a:xfrm>
        </p:spPr>
        <p:txBody>
          <a:bodyPr>
            <a:normAutofit/>
          </a:bodyPr>
          <a:lstStyle/>
          <a:p>
            <a:r>
              <a:rPr lang="ru-RU" dirty="0"/>
              <a:t>Работа с </a:t>
            </a:r>
            <a:r>
              <a:rPr lang="ru-RU" dirty="0" err="1"/>
              <a:t>конзола</a:t>
            </a:r>
            <a:r>
              <a:rPr lang="ru-RU" dirty="0"/>
              <a:t>, </a:t>
            </a:r>
            <a:r>
              <a:rPr lang="ru-RU" dirty="0" err="1"/>
              <a:t>аритметични</a:t>
            </a:r>
            <a:r>
              <a:rPr lang="ru-RU" dirty="0"/>
              <a:t> операции</a:t>
            </a:r>
            <a:r>
              <a:rPr lang="en-US" dirty="0"/>
              <a:t> </a:t>
            </a:r>
            <a:r>
              <a:rPr lang="bg-BG" dirty="0"/>
              <a:t>с числа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/>
              <a:t>трейнърски</a:t>
            </a:r>
            <a:r>
              <a:rPr lang="bg-BG" dirty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5"/>
              </a:rPr>
              <a:t>http://softuni.bg</a:t>
            </a:r>
            <a:endParaRPr lang="en-US" sz="1800" dirty="0"/>
          </a:p>
        </p:txBody>
      </p:sp>
      <p:pic>
        <p:nvPicPr>
          <p:cNvPr id="14" name="Picture 4" descr="http://edu.stemjobs.com/wp-content/uploads/2015/05/codin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37" y="3810000"/>
            <a:ext cx="4388914" cy="246914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 rot="576164">
            <a:off x="4841724" y="3709530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2358106"/>
            <a:ext cx="2160896" cy="5715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791" y="4012164"/>
            <a:ext cx="2093517" cy="22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Четене на цяло число:</a:t>
            </a:r>
            <a:endParaRPr lang="en-US" sz="3200" dirty="0"/>
          </a:p>
          <a:p>
            <a:endParaRPr lang="en-US" sz="3200" dirty="0"/>
          </a:p>
          <a:p>
            <a:pPr>
              <a:spcBef>
                <a:spcPts val="1200"/>
              </a:spcBef>
            </a:pPr>
            <a:r>
              <a:rPr lang="bg-BG" sz="3200" dirty="0"/>
              <a:t>Пример: пресмятане на лице на квадрат със страна </a:t>
            </a:r>
            <a:r>
              <a:rPr lang="bg-BG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а</a:t>
            </a:r>
            <a:r>
              <a:rPr lang="bg-BG" sz="3200" dirty="0"/>
              <a:t>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</a:t>
            </a:r>
            <a:r>
              <a:rPr lang="bg-BG"/>
              <a:t>на числа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3179167"/>
            <a:ext cx="106680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int.Parse(Console.ReadLine());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area = a * 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2" y="1822052"/>
            <a:ext cx="106680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int.Parse(Console.ReadLine());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https://judge.softuni.bg/Contests/Practice/Index/151#0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217612" y="5144510"/>
            <a:ext cx="1828800" cy="540149"/>
            <a:chOff x="736384" y="4800599"/>
            <a:chExt cx="3032427" cy="540149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736384" y="4800600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132012" y="4975576"/>
              <a:ext cx="28040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2525583" y="4800599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16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656012" y="5131429"/>
            <a:ext cx="1676400" cy="540149"/>
            <a:chOff x="736384" y="4800599"/>
            <a:chExt cx="3032427" cy="540149"/>
          </a:xfrm>
        </p:grpSpPr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736384" y="4800600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2132012" y="4975576"/>
              <a:ext cx="28040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2525583" y="4800599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1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5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Четене на дробно число</a:t>
            </a:r>
            <a:r>
              <a:rPr lang="en-US" sz="3200" dirty="0"/>
              <a:t> </a:t>
            </a:r>
            <a:r>
              <a:rPr lang="bg-BG" sz="3200" dirty="0"/>
              <a:t>от конзолата:</a:t>
            </a:r>
            <a:endParaRPr lang="en-US" sz="3200" dirty="0"/>
          </a:p>
          <a:p>
            <a:endParaRPr lang="en-US" sz="3200" dirty="0"/>
          </a:p>
          <a:p>
            <a:pPr>
              <a:spcBef>
                <a:spcPts val="1200"/>
              </a:spcBef>
            </a:pPr>
            <a:r>
              <a:rPr lang="bg-BG" sz="3200" dirty="0"/>
              <a:t>Пример: прехвърляне от инчове в сантиметри: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дробно число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3352800"/>
            <a:ext cx="106680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inches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centimeters = inches * 2.54;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Console.WriteLine(centimeters);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5309" y="1780640"/>
            <a:ext cx="106680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https://judge.softuni.bg/Contests/Practice/Index/151#1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887991" y="5192558"/>
            <a:ext cx="2385191" cy="540149"/>
            <a:chOff x="736384" y="4800599"/>
            <a:chExt cx="3032427" cy="540149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736384" y="4800600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2132012" y="4975576"/>
              <a:ext cx="28040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2525583" y="4800599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7.62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9195" y="5181600"/>
            <a:ext cx="2448217" cy="540149"/>
            <a:chOff x="736384" y="4800599"/>
            <a:chExt cx="3032427" cy="540149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736384" y="4800600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132012" y="4975576"/>
              <a:ext cx="28040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7" name="Rectangle 5"/>
            <p:cNvSpPr>
              <a:spLocks noChangeArrowheads="1"/>
            </p:cNvSpPr>
            <p:nvPr/>
          </p:nvSpPr>
          <p:spPr bwMode="auto">
            <a:xfrm>
              <a:off x="2525583" y="4800599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25.4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792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07596" y="5005678"/>
            <a:ext cx="10363200" cy="820600"/>
          </a:xfrm>
        </p:spPr>
        <p:txBody>
          <a:bodyPr/>
          <a:lstStyle/>
          <a:p>
            <a:r>
              <a:rPr lang="bg-BG" dirty="0"/>
              <a:t>Прости операции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с текст и числа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3D44D4-3C2C-4BCA-9AFF-E75BCC4B3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95" y="2140073"/>
            <a:ext cx="2514598" cy="272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43EC17-8A43-494F-8CC4-1B55BF161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08811" y="2137087"/>
            <a:ext cx="2515911" cy="2724372"/>
          </a:xfrm>
          <a:prstGeom prst="rect">
            <a:avLst/>
          </a:prstGeom>
        </p:spPr>
      </p:pic>
      <p:sp>
        <p:nvSpPr>
          <p:cNvPr id="10" name="AutoShape 7">
            <a:extLst>
              <a:ext uri="{FF2B5EF4-FFF2-40B4-BE49-F238E27FC236}">
                <a16:creationId xmlns:a16="http://schemas.microsoft.com/office/drawing/2014/main" id="{D851C59F-5E22-4C7E-AF2F-32D50C58E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011" y="1828800"/>
            <a:ext cx="685800" cy="585888"/>
          </a:xfrm>
          <a:prstGeom prst="wedgeRoundRectCallout">
            <a:avLst>
              <a:gd name="adj1" fmla="val -71909"/>
              <a:gd name="adj2" fmla="val 1004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+</a:t>
            </a:r>
            <a:endParaRPr lang="bg-BG" sz="4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87BCAD9E-2514-4028-9571-1EFFDFBB2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2394" y="1807029"/>
            <a:ext cx="685800" cy="585888"/>
          </a:xfrm>
          <a:prstGeom prst="wedgeRoundRectCallout">
            <a:avLst>
              <a:gd name="adj1" fmla="val 52959"/>
              <a:gd name="adj2" fmla="val 979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</a:t>
            </a:r>
            <a:endParaRPr lang="bg-BG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03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Да се </a:t>
            </a:r>
            <a:r>
              <a:rPr lang="ru-RU" sz="3200" dirty="0" err="1"/>
              <a:t>напише</a:t>
            </a:r>
            <a:r>
              <a:rPr lang="ru-RU" sz="3200" dirty="0"/>
              <a:t> </a:t>
            </a:r>
            <a:r>
              <a:rPr lang="ru-RU" sz="3200" dirty="0" err="1"/>
              <a:t>програма</a:t>
            </a:r>
            <a:r>
              <a:rPr lang="ru-RU" sz="3200" dirty="0"/>
              <a:t>, </a:t>
            </a:r>
            <a:r>
              <a:rPr lang="ru-RU" sz="3200" dirty="0" err="1"/>
              <a:t>която</a:t>
            </a:r>
            <a:r>
              <a:rPr lang="ru-RU" sz="3200" dirty="0"/>
              <a:t>:</a:t>
            </a:r>
          </a:p>
          <a:p>
            <a:pPr lvl="1"/>
            <a:r>
              <a:rPr lang="ru-RU" sz="3000" dirty="0"/>
              <a:t>Чете от </a:t>
            </a:r>
            <a:r>
              <a:rPr lang="ru-RU" sz="3000" dirty="0" err="1"/>
              <a:t>конзолата</a:t>
            </a:r>
            <a:r>
              <a:rPr lang="en-US" sz="3000" dirty="0"/>
              <a:t> </a:t>
            </a:r>
            <a:r>
              <a:rPr lang="ru-RU" sz="26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име</a:t>
            </a:r>
            <a:r>
              <a:rPr lang="ru-RU" sz="3000" dirty="0"/>
              <a:t> на </a:t>
            </a:r>
            <a:r>
              <a:rPr lang="ru-RU" sz="3000" dirty="0" err="1"/>
              <a:t>човек</a:t>
            </a:r>
            <a:r>
              <a:rPr lang="ru-RU" sz="3000" dirty="0"/>
              <a:t>, </a:t>
            </a:r>
            <a:r>
              <a:rPr lang="ru-RU" sz="3000" dirty="0" err="1"/>
              <a:t>въведено</a:t>
            </a:r>
            <a:r>
              <a:rPr lang="ru-RU" sz="3000" dirty="0"/>
              <a:t> от потребителя, и </a:t>
            </a:r>
            <a:r>
              <a:rPr lang="ru-RU" sz="3000" dirty="0" err="1"/>
              <a:t>отпечатва</a:t>
            </a:r>
            <a:r>
              <a:rPr lang="ru-RU" sz="3000" dirty="0"/>
              <a:t> </a:t>
            </a:r>
            <a:r>
              <a:rPr lang="bg-BG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&lt;name&gt;!</a:t>
            </a:r>
            <a:r>
              <a:rPr lang="bg-BG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bg-BG" sz="3000" dirty="0"/>
              <a:t>, където </a:t>
            </a:r>
            <a:r>
              <a:rPr lang="en-US" sz="3000" dirty="0"/>
              <a:t>&lt;name&gt; </a:t>
            </a:r>
            <a:r>
              <a:rPr lang="ru-RU" sz="3000" dirty="0"/>
              <a:t>е </a:t>
            </a:r>
            <a:r>
              <a:rPr lang="ru-RU" sz="3000" dirty="0" err="1"/>
              <a:t>въведеното</a:t>
            </a:r>
            <a:r>
              <a:rPr lang="ru-RU" sz="3000" dirty="0"/>
              <a:t> </a:t>
            </a:r>
            <a:r>
              <a:rPr lang="ru-RU" sz="3000" dirty="0" err="1"/>
              <a:t>преди</a:t>
            </a:r>
            <a:r>
              <a:rPr lang="ru-RU" sz="3000" dirty="0"/>
              <a:t> </a:t>
            </a:r>
            <a:r>
              <a:rPr lang="ru-RU" sz="3000" dirty="0" err="1"/>
              <a:t>това</a:t>
            </a:r>
            <a:r>
              <a:rPr lang="ru-RU" sz="3000" dirty="0"/>
              <a:t> </a:t>
            </a:r>
            <a:r>
              <a:rPr lang="ru-RU" sz="3000" dirty="0" err="1"/>
              <a:t>име</a:t>
            </a:r>
            <a:endParaRPr lang="ru-RU" sz="3000" dirty="0"/>
          </a:p>
          <a:p>
            <a:r>
              <a:rPr lang="ru-RU" sz="3200" dirty="0"/>
              <a:t>Примерен вход и </a:t>
            </a:r>
            <a:r>
              <a:rPr lang="ru-RU" sz="3200" dirty="0" err="1"/>
              <a:t>изход</a:t>
            </a:r>
            <a:r>
              <a:rPr lang="ru-RU" sz="3200" dirty="0"/>
              <a:t>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Поздрав по име </a:t>
            </a:r>
            <a:r>
              <a:rPr lang="en-US" dirty="0"/>
              <a:t>– </a:t>
            </a:r>
            <a:r>
              <a:rPr lang="bg-BG" dirty="0"/>
              <a:t>пример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84212" y="4267200"/>
            <a:ext cx="4572000" cy="566309"/>
            <a:chOff x="736384" y="4800599"/>
            <a:chExt cx="4572000" cy="566309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736384" y="4800600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Petar</a:t>
              </a: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2132012" y="4975576"/>
              <a:ext cx="28040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2525582" y="4800599"/>
              <a:ext cx="2782802" cy="56630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Hello, Petar!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94412" y="4267200"/>
            <a:ext cx="5065799" cy="566310"/>
            <a:chOff x="491073" y="4800599"/>
            <a:chExt cx="5065799" cy="566310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491073" y="4800600"/>
              <a:ext cx="1488539" cy="56630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Viktor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2132012" y="4975576"/>
              <a:ext cx="28040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2525582" y="4800599"/>
              <a:ext cx="3031290" cy="56630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Hello, Viktor!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9260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Поздрав по име </a:t>
            </a:r>
            <a:r>
              <a:rPr lang="en-US" dirty="0"/>
              <a:t>–</a:t>
            </a:r>
            <a:r>
              <a:rPr lang="bg-BG" dirty="0"/>
              <a:t> решение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5758" y="2391828"/>
            <a:ext cx="106680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name = Console.ReadLine();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0719" y="6027003"/>
            <a:ext cx="105380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https://judge.softuni.bg/Contests/Practice/Index/151#2</a:t>
            </a:r>
            <a:endParaRPr lang="en-US" dirty="0"/>
          </a:p>
          <a:p>
            <a:endParaRPr lang="en-US" dirty="0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3416856D-6CCE-47DA-A468-21B0AF7D8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758" y="3132393"/>
            <a:ext cx="2819400" cy="1033670"/>
          </a:xfrm>
          <a:prstGeom prst="wedgeRoundRectCallout">
            <a:avLst>
              <a:gd name="adj1" fmla="val -58387"/>
              <a:gd name="adj2" fmla="val -40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Курсорът остава на същия ред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309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Съединяване на текст и число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bg-BG" dirty="0"/>
              <a:t>Съединяване на текст и число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)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1962303"/>
            <a:ext cx="10515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"Maria";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"Ivanova";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firstName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lastName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@ 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Console.WriteLine(str); 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2" y="4536014"/>
            <a:ext cx="105156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2.5;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sum is: 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Console.WriteLine(sum); 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3416856D-6CCE-47DA-A468-21B0AF7D8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6102" y="2278466"/>
            <a:ext cx="4507622" cy="897528"/>
          </a:xfrm>
          <a:prstGeom prst="wedgeRoundRectCallout">
            <a:avLst>
              <a:gd name="adj1" fmla="val -55503"/>
              <a:gd name="adj2" fmla="val 489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Резултатът е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долепяне/конкатенация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37212" y="3674688"/>
            <a:ext cx="432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Maria Ivanova @ 19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457358" y="5828676"/>
            <a:ext cx="4128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sum is 1.52.5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2435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/>
              <a:t>Събиране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)</a:t>
            </a:r>
            <a:r>
              <a:rPr lang="bg-BG" dirty="0"/>
              <a:t>:</a:t>
            </a:r>
          </a:p>
          <a:p>
            <a:pPr lvl="1">
              <a:spcBef>
                <a:spcPts val="1200"/>
              </a:spcBef>
            </a:pPr>
            <a:endParaRPr lang="en-US" dirty="0"/>
          </a:p>
          <a:p>
            <a:pPr lvl="1">
              <a:spcBef>
                <a:spcPts val="12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r>
              <a:rPr lang="bg-BG" dirty="0"/>
              <a:t>Изваждане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dirty="0"/>
              <a:t>)</a:t>
            </a:r>
            <a:r>
              <a:rPr lang="bg-BG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Аритметични операции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dirty="0">
                <a:latin typeface="Consolas" panose="020B0609020204030204" pitchFamily="49" charset="0"/>
              </a:rPr>
              <a:t>+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>
                <a:latin typeface="Consolas" panose="020B0609020204030204" pitchFamily="49" charset="0"/>
              </a:rPr>
              <a:t>-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1935007"/>
            <a:ext cx="103632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 = 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1" y="4356318"/>
            <a:ext cx="1036320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91813" y="280981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12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67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uiExpan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/>
              <a:t>Умножение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dirty="0"/>
              <a:t>)</a:t>
            </a:r>
            <a:r>
              <a:rPr lang="bg-BG" dirty="0"/>
              <a:t>:</a:t>
            </a:r>
          </a:p>
          <a:p>
            <a:pPr lvl="1">
              <a:spcBef>
                <a:spcPts val="1200"/>
              </a:spcBef>
            </a:pPr>
            <a:endParaRPr lang="en-US" dirty="0"/>
          </a:p>
          <a:p>
            <a:pPr lvl="1">
              <a:spcBef>
                <a:spcPts val="12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r>
              <a:rPr lang="bg-BG" dirty="0"/>
              <a:t>Деление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dirty="0"/>
              <a:t>)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Аритметични операции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bg-BG" dirty="0">
                <a:latin typeface="Consolas" panose="020B0609020204030204" pitchFamily="49" charset="0"/>
              </a:rPr>
              <a:t>*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>
                <a:latin typeface="Consolas" panose="020B0609020204030204" pitchFamily="49" charset="0"/>
              </a:rPr>
              <a:t>/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3" y="1932102"/>
            <a:ext cx="103632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 = 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product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1223" y="4356318"/>
            <a:ext cx="1036320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25;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4.0;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error =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82510" y="2792256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35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5212" y="4741039"/>
            <a:ext cx="6296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дробната част се отрязва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852547" y="5195009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6.25 – дробно делене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852547" y="5646887"/>
            <a:ext cx="571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Грешка: деление на 0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757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При деление на цели числа резултатът е цяло число:</a:t>
            </a:r>
          </a:p>
          <a:p>
            <a:endParaRPr lang="bg-BG" dirty="0"/>
          </a:p>
          <a:p>
            <a:endParaRPr lang="bg-BG" dirty="0"/>
          </a:p>
          <a:p>
            <a:pPr>
              <a:spcBef>
                <a:spcPts val="3000"/>
              </a:spcBef>
            </a:pPr>
            <a:r>
              <a:rPr lang="bg-BG" dirty="0"/>
              <a:t>При деление на дробни числа резултатът е дробно число: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Особености при деление</a:t>
            </a:r>
            <a:r>
              <a:rPr lang="en-US" dirty="0"/>
              <a:t> </a:t>
            </a:r>
            <a:r>
              <a:rPr lang="bg-BG" dirty="0"/>
              <a:t>на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3436" y="1967805"/>
            <a:ext cx="1051877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25;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3436" y="4343400"/>
            <a:ext cx="105187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endParaRPr lang="bg-BG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2012" y="2398693"/>
            <a:ext cx="51139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Целочислен резултат: 6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942012" y="2827099"/>
            <a:ext cx="47195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Грешка: деление на 0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625142" y="5601549"/>
            <a:ext cx="33393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Резултат: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632105" y="5191203"/>
            <a:ext cx="432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Резултат: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628896" y="4757556"/>
            <a:ext cx="47195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Дробен резултат: 7.5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490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В програмирането можем да пресмятаме числени изрази</a:t>
            </a:r>
          </a:p>
          <a:p>
            <a:endParaRPr lang="bg-BG" dirty="0"/>
          </a:p>
          <a:p>
            <a:pPr>
              <a:spcBef>
                <a:spcPts val="1200"/>
              </a:spcBef>
            </a:pPr>
            <a:r>
              <a:rPr lang="bg-BG" dirty="0"/>
              <a:t>Изчисляване на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лице на трапец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Числени изрази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1907711"/>
            <a:ext cx="1036320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expr = (3 + 5) * (4 – 2);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1" y="3429000"/>
            <a:ext cx="10363202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b1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b2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h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area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(b1 + b2) * h / 2.0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Console.WriteLine(area);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07399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</a:t>
            </a:r>
            <a:r>
              <a:rPr lang="bg-BG" dirty="0">
                <a:hlinkClick r:id="rId2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4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6000" b="1" dirty="0"/>
            </a:br>
            <a:r>
              <a:rPr lang="en-US" sz="11500" b="1" dirty="0"/>
              <a:t>#TODO</a:t>
            </a:r>
            <a:endParaRPr lang="bg-BG" sz="115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33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5279">
            <a:off x="1781404" y="1720003"/>
            <a:ext cx="5018930" cy="13854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9798"/>
            <a:ext cx="10363200" cy="820600"/>
          </a:xfrm>
        </p:spPr>
        <p:txBody>
          <a:bodyPr/>
          <a:lstStyle/>
          <a:p>
            <a:r>
              <a:rPr lang="bg-BG" dirty="0"/>
              <a:t>Задачи с прости изчисления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5859">
            <a:off x="5384421" y="3056016"/>
            <a:ext cx="4775978" cy="12760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352990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7511" y="5011982"/>
            <a:ext cx="10363200" cy="820600"/>
          </a:xfrm>
        </p:spPr>
        <p:txBody>
          <a:bodyPr/>
          <a:lstStyle/>
          <a:p>
            <a:r>
              <a:rPr lang="bg-BG" dirty="0"/>
              <a:t>Печатане на екрана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Форматиране на изход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0C7B0B-0195-4185-BE61-084D74622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2270702"/>
            <a:ext cx="2514598" cy="2722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06F017-44D7-408E-881F-9ABBC401C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89812" y="2175995"/>
            <a:ext cx="2515911" cy="2724372"/>
          </a:xfrm>
          <a:prstGeom prst="rect">
            <a:avLst/>
          </a:prstGeom>
        </p:spPr>
      </p:pic>
      <p:sp>
        <p:nvSpPr>
          <p:cNvPr id="12" name="AutoShape 7">
            <a:extLst>
              <a:ext uri="{FF2B5EF4-FFF2-40B4-BE49-F238E27FC236}">
                <a16:creationId xmlns:a16="http://schemas.microsoft.com/office/drawing/2014/main" id="{F1322732-37FA-4B1D-A0BF-E5075E2CF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411" y="1676400"/>
            <a:ext cx="1143001" cy="754816"/>
          </a:xfrm>
          <a:prstGeom prst="wedgeRoundRectCallout">
            <a:avLst>
              <a:gd name="adj1" fmla="val -60344"/>
              <a:gd name="adj2" fmla="val 903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{0}</a:t>
            </a:r>
            <a:endParaRPr lang="bg-BG" sz="3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3016B4F3-F8CF-4F99-9C37-71DA2175C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7170" y="2552770"/>
            <a:ext cx="1253901" cy="827970"/>
          </a:xfrm>
          <a:prstGeom prst="wedgeRoundRectCallout">
            <a:avLst>
              <a:gd name="adj1" fmla="val 64021"/>
              <a:gd name="adj2" fmla="val -495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${…}</a:t>
            </a:r>
            <a:endParaRPr lang="bg-BG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56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печат на текст, числа и други данни, можем да ги съединим, използвайки шаблони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{0}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{1}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{2}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Съединяване на текст и числа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71316" y="2438400"/>
            <a:ext cx="10806000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firstName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lastName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age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town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"You are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 {1}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{2}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-years old person from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{3}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412" y="60470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https://judge.softuni.bg/Contests/Practice/Index/151#3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704012" y="3886200"/>
            <a:ext cx="4343400" cy="937287"/>
          </a:xfrm>
          <a:prstGeom prst="wedgeRoundRectCallout">
            <a:avLst>
              <a:gd name="adj1" fmla="val -72926"/>
              <a:gd name="adj2" fmla="val 566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Изразът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замества с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третия аргумент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age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31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печат на текст, числа и други данни, можем да ги съединим, използвайки интерполация </a:t>
            </a:r>
            <a:r>
              <a:rPr lang="bg-BG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bg-BG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...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Съединяване на текст и числа (2)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71316" y="2438400"/>
            <a:ext cx="10806000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firstName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lastName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age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town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"You are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{firstName} {lastName}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{age}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-years old person from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{town}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412" y="60470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https://judge.softuni.bg/Contests/Practice/Index/151#3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669874" y="3086628"/>
            <a:ext cx="3122613" cy="1699340"/>
          </a:xfrm>
          <a:prstGeom prst="wedgeRoundRectCallout">
            <a:avLst>
              <a:gd name="adj1" fmla="val -55693"/>
              <a:gd name="adj2" fmla="val 427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${…}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се замества със стойността на</a:t>
            </a:r>
          </a:p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съответната променлива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366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В програмирането можем да закръгляме дробни числа</a:t>
            </a:r>
            <a:endParaRPr lang="en-US" dirty="0"/>
          </a:p>
          <a:p>
            <a:pPr lvl="1"/>
            <a:r>
              <a:rPr lang="bg-BG" dirty="0"/>
              <a:t>Закръгляне до следващо (по-голямо) цяло число:</a:t>
            </a:r>
          </a:p>
          <a:p>
            <a:pPr lvl="1"/>
            <a:endParaRPr lang="bg-BG" dirty="0"/>
          </a:p>
          <a:p>
            <a:pPr lvl="1"/>
            <a:r>
              <a:rPr lang="bg-BG" dirty="0"/>
              <a:t>Закръгляне до предишно (по-малко) цяло число: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bg-BG" dirty="0"/>
              <a:t>Закръгляне до най-близко число: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Закръгляне на числа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2558560"/>
            <a:ext cx="1036320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up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Math.Ceiling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(23.45);		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up = 24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6A2756D-9649-47BD-976B-7CCC79097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1" y="3865962"/>
            <a:ext cx="1036320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down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Math.Floor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(45.67);		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down = 45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BB099F2-E289-4CB2-B7E6-3E8A40B88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1" y="5181600"/>
            <a:ext cx="103632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one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Math.Round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(112.345, 1);	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112.3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two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Math.Round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(123.456, 2);	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123.46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three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Math.Round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(566.7899, 3);	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566.79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3416856D-6CCE-47DA-A468-21B0AF7D8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8825" y="4389183"/>
            <a:ext cx="3686188" cy="868618"/>
          </a:xfrm>
          <a:prstGeom prst="wedgeRoundRectCallout">
            <a:avLst>
              <a:gd name="adj1" fmla="val -53315"/>
              <a:gd name="adj2" fmla="val 495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Брой цифри </a:t>
            </a:r>
            <a:r>
              <a:rPr lang="bg-BG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десетичната запетая</a:t>
            </a:r>
          </a:p>
        </p:txBody>
      </p:sp>
    </p:spTree>
    <p:extLst>
      <p:ext uri="{BB962C8B-B14F-4D97-AF65-F5344CB8AC3E}">
        <p14:creationId xmlns:p14="http://schemas.microsoft.com/office/powerpoint/2010/main" val="3853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879798"/>
            <a:ext cx="10972798" cy="820600"/>
          </a:xfrm>
        </p:spPr>
        <p:txBody>
          <a:bodyPr/>
          <a:lstStyle/>
          <a:p>
            <a:r>
              <a:rPr lang="bg-BG" dirty="0"/>
              <a:t>Лица и периметри на фигури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75" y="838200"/>
            <a:ext cx="3258537" cy="1855064"/>
          </a:xfrm>
          <a:prstGeom prst="roundRect">
            <a:avLst>
              <a:gd name="adj" fmla="val 1444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012" y="2362200"/>
            <a:ext cx="4699736" cy="18856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212" y="2540865"/>
            <a:ext cx="2194922" cy="1920556"/>
          </a:xfrm>
          <a:prstGeom prst="roundRect">
            <a:avLst>
              <a:gd name="adj" fmla="val 68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511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bg-BG" dirty="0"/>
              <a:t>Напишете програма, която въвежда радиуса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dirty="0"/>
              <a:t> </a:t>
            </a:r>
            <a:r>
              <a:rPr lang="bg-BG" dirty="0"/>
              <a:t>на кръг и изчислява лицето и периметъра на кръга </a:t>
            </a:r>
            <a:r>
              <a:rPr lang="en-US" dirty="0"/>
              <a:t>/</a:t>
            </a:r>
            <a:r>
              <a:rPr lang="bg-BG" dirty="0"/>
              <a:t> окръжността</a:t>
            </a:r>
          </a:p>
          <a:p>
            <a:pPr lvl="1"/>
            <a:r>
              <a:rPr lang="bg-BG" dirty="0"/>
              <a:t>Лице = </a:t>
            </a:r>
            <a:r>
              <a:rPr lang="el-GR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bg-BG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</a:p>
          <a:p>
            <a:pPr lvl="1"/>
            <a:r>
              <a:rPr lang="bg-BG" dirty="0"/>
              <a:t>Периметър =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bg-BG" dirty="0"/>
              <a:t> * </a:t>
            </a:r>
            <a:r>
              <a:rPr lang="el-GR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bg-BG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Периметър и лице на кръг – пример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56212" y="2743200"/>
            <a:ext cx="6096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l-GR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l-GR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≈</a:t>
            </a:r>
            <a:r>
              <a:rPr lang="bg-BG" sz="3200" dirty="0"/>
              <a:t> </a:t>
            </a:r>
            <a:r>
              <a:rPr lang="en-US" sz="3200" dirty="0"/>
              <a:t>3</a:t>
            </a:r>
            <a:r>
              <a:rPr lang="bg-BG" sz="3200" dirty="0"/>
              <a:t>.</a:t>
            </a:r>
            <a:r>
              <a:rPr lang="en-US" sz="3200" dirty="0"/>
              <a:t>14159265358979323846</a:t>
            </a:r>
            <a:r>
              <a:rPr lang="bg-BG" sz="3200" dirty="0"/>
              <a:t>…</a:t>
            </a:r>
            <a:endParaRPr lang="en-US" sz="3200" dirty="0"/>
          </a:p>
        </p:txBody>
      </p:sp>
      <p:grpSp>
        <p:nvGrpSpPr>
          <p:cNvPr id="7" name="Group 6"/>
          <p:cNvGrpSpPr/>
          <p:nvPr/>
        </p:nvGrpSpPr>
        <p:grpSpPr>
          <a:xfrm>
            <a:off x="889997" y="3936515"/>
            <a:ext cx="7748008" cy="1040285"/>
            <a:chOff x="736384" y="4800599"/>
            <a:chExt cx="7748008" cy="1040285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736384" y="4800600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2132012" y="4975576"/>
              <a:ext cx="28040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2525581" y="4800599"/>
              <a:ext cx="5958811" cy="10402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Area = 12.5663706143592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Perimeter = 12.5663706143592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89997" y="5235091"/>
            <a:ext cx="7748008" cy="1040285"/>
            <a:chOff x="736384" y="4800599"/>
            <a:chExt cx="7748008" cy="1040285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736384" y="4800600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2132012" y="4975576"/>
              <a:ext cx="28040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2525581" y="4800599"/>
              <a:ext cx="5958811" cy="10402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Area = 452.38934211693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Perimeter = 75.398223686155</a:t>
              </a:r>
            </a:p>
          </p:txBody>
        </p:sp>
      </p:grpSp>
      <p:sp>
        <p:nvSpPr>
          <p:cNvPr id="15" name="Овал 14">
            <a:extLst>
              <a:ext uri="{FF2B5EF4-FFF2-40B4-BE49-F238E27FC236}">
                <a16:creationId xmlns:a16="http://schemas.microsoft.com/office/drawing/2014/main" id="{E5EFC7A7-0540-444C-8BD2-0127C17982F4}"/>
              </a:ext>
            </a:extLst>
          </p:cNvPr>
          <p:cNvSpPr/>
          <p:nvPr/>
        </p:nvSpPr>
        <p:spPr>
          <a:xfrm>
            <a:off x="9316124" y="3900319"/>
            <a:ext cx="2228822" cy="2163884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7" name="Право съединение 16">
            <a:extLst>
              <a:ext uri="{FF2B5EF4-FFF2-40B4-BE49-F238E27FC236}">
                <a16:creationId xmlns:a16="http://schemas.microsoft.com/office/drawing/2014/main" id="{A647AC74-C043-403B-A3BD-1EFB7F4162D8}"/>
              </a:ext>
            </a:extLst>
          </p:cNvPr>
          <p:cNvCxnSpPr>
            <a:cxnSpLocks/>
            <a:endCxn id="15" idx="5"/>
          </p:cNvCxnSpPr>
          <p:nvPr/>
        </p:nvCxnSpPr>
        <p:spPr>
          <a:xfrm>
            <a:off x="10430535" y="4976800"/>
            <a:ext cx="788008" cy="7705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аво съединение 19">
            <a:extLst>
              <a:ext uri="{FF2B5EF4-FFF2-40B4-BE49-F238E27FC236}">
                <a16:creationId xmlns:a16="http://schemas.microsoft.com/office/drawing/2014/main" id="{0D839D82-4BA2-455B-8B5A-03E2E302F584}"/>
              </a:ext>
            </a:extLst>
          </p:cNvPr>
          <p:cNvCxnSpPr>
            <a:stCxn id="15" idx="2"/>
            <a:endCxn id="15" idx="6"/>
          </p:cNvCxnSpPr>
          <p:nvPr/>
        </p:nvCxnSpPr>
        <p:spPr>
          <a:xfrm>
            <a:off x="9316124" y="4982261"/>
            <a:ext cx="222882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ово поле 20">
            <a:extLst>
              <a:ext uri="{FF2B5EF4-FFF2-40B4-BE49-F238E27FC236}">
                <a16:creationId xmlns:a16="http://schemas.microsoft.com/office/drawing/2014/main" id="{8C555B23-8978-4B33-ACE2-03FF6180275C}"/>
              </a:ext>
            </a:extLst>
          </p:cNvPr>
          <p:cNvSpPr txBox="1"/>
          <p:nvPr/>
        </p:nvSpPr>
        <p:spPr>
          <a:xfrm>
            <a:off x="11285081" y="3900316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</a:p>
        </p:txBody>
      </p:sp>
      <p:sp>
        <p:nvSpPr>
          <p:cNvPr id="22" name="Текстово поле 21">
            <a:extLst>
              <a:ext uri="{FF2B5EF4-FFF2-40B4-BE49-F238E27FC236}">
                <a16:creationId xmlns:a16="http://schemas.microsoft.com/office/drawing/2014/main" id="{8A9D24B9-5EB7-4DD6-9640-4E9F8E29DE80}"/>
              </a:ext>
            </a:extLst>
          </p:cNvPr>
          <p:cNvSpPr txBox="1"/>
          <p:nvPr/>
        </p:nvSpPr>
        <p:spPr>
          <a:xfrm>
            <a:off x="10221941" y="4595767"/>
            <a:ext cx="1344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 (</a:t>
            </a:r>
            <a:r>
              <a:rPr lang="bg-BG" sz="2000" dirty="0"/>
              <a:t>център</a:t>
            </a:r>
            <a:r>
              <a:rPr lang="en-US" sz="2000" dirty="0"/>
              <a:t>)</a:t>
            </a:r>
          </a:p>
        </p:txBody>
      </p:sp>
      <p:sp>
        <p:nvSpPr>
          <p:cNvPr id="23" name="Текстово поле 22">
            <a:extLst>
              <a:ext uri="{FF2B5EF4-FFF2-40B4-BE49-F238E27FC236}">
                <a16:creationId xmlns:a16="http://schemas.microsoft.com/office/drawing/2014/main" id="{3F76447B-5070-4EAD-AEA3-A8EB8EA70079}"/>
              </a:ext>
            </a:extLst>
          </p:cNvPr>
          <p:cNvSpPr txBox="1"/>
          <p:nvPr/>
        </p:nvSpPr>
        <p:spPr>
          <a:xfrm>
            <a:off x="10430535" y="5282854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</a:t>
            </a:r>
          </a:p>
        </p:txBody>
      </p:sp>
      <p:sp>
        <p:nvSpPr>
          <p:cNvPr id="24" name="Текстово поле 23">
            <a:extLst>
              <a:ext uri="{FF2B5EF4-FFF2-40B4-BE49-F238E27FC236}">
                <a16:creationId xmlns:a16="http://schemas.microsoft.com/office/drawing/2014/main" id="{655B208F-AF43-41DA-864F-D7EF10F9D1AD}"/>
              </a:ext>
            </a:extLst>
          </p:cNvPr>
          <p:cNvSpPr txBox="1"/>
          <p:nvPr/>
        </p:nvSpPr>
        <p:spPr>
          <a:xfrm>
            <a:off x="9316124" y="4953735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 = 2*R</a:t>
            </a:r>
          </a:p>
        </p:txBody>
      </p:sp>
    </p:spTree>
    <p:extLst>
      <p:ext uri="{BB962C8B-B14F-4D97-AF65-F5344CB8AC3E}">
        <p14:creationId xmlns:p14="http://schemas.microsoft.com/office/powerpoint/2010/main" val="671664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Периметър и лице на кръг – решение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524000"/>
            <a:ext cx="10515600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circle radius. r = ");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Console.WriteLine("Area = " +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Math.PI * r * 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Console.WriteLine("Perimeter = " +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Math.PI * 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https://judge.softuni.bg/Contests/Practice/Index/151#5</a:t>
            </a:r>
            <a:endParaRPr lang="en-US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7D8BE93D-8DC5-4D06-A99F-A943B08459F8}"/>
              </a:ext>
            </a:extLst>
          </p:cNvPr>
          <p:cNvSpPr/>
          <p:nvPr/>
        </p:nvSpPr>
        <p:spPr>
          <a:xfrm>
            <a:off x="8949921" y="3689443"/>
            <a:ext cx="2228822" cy="2163884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9" name="Право съединение 8">
            <a:extLst>
              <a:ext uri="{FF2B5EF4-FFF2-40B4-BE49-F238E27FC236}">
                <a16:creationId xmlns:a16="http://schemas.microsoft.com/office/drawing/2014/main" id="{FEE337B6-FBC3-4825-931F-0CBB7825C265}"/>
              </a:ext>
            </a:extLst>
          </p:cNvPr>
          <p:cNvCxnSpPr>
            <a:cxnSpLocks/>
            <a:endCxn id="8" idx="5"/>
          </p:cNvCxnSpPr>
          <p:nvPr/>
        </p:nvCxnSpPr>
        <p:spPr>
          <a:xfrm>
            <a:off x="10064332" y="4765924"/>
            <a:ext cx="788008" cy="7705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аво съединение 9">
            <a:extLst>
              <a:ext uri="{FF2B5EF4-FFF2-40B4-BE49-F238E27FC236}">
                <a16:creationId xmlns:a16="http://schemas.microsoft.com/office/drawing/2014/main" id="{8206E01B-2583-4965-852E-839C68CB7622}"/>
              </a:ext>
            </a:extLst>
          </p:cNvPr>
          <p:cNvCxnSpPr>
            <a:stCxn id="8" idx="2"/>
            <a:endCxn id="8" idx="6"/>
          </p:cNvCxnSpPr>
          <p:nvPr/>
        </p:nvCxnSpPr>
        <p:spPr>
          <a:xfrm>
            <a:off x="8949921" y="4771385"/>
            <a:ext cx="222882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04547501-E985-4820-9DD9-00532E8C779F}"/>
              </a:ext>
            </a:extLst>
          </p:cNvPr>
          <p:cNvSpPr txBox="1"/>
          <p:nvPr/>
        </p:nvSpPr>
        <p:spPr>
          <a:xfrm>
            <a:off x="10918878" y="3689440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</a:p>
        </p:txBody>
      </p:sp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477F9ADA-26C5-48D7-8B21-9B2245F6FC01}"/>
              </a:ext>
            </a:extLst>
          </p:cNvPr>
          <p:cNvSpPr txBox="1"/>
          <p:nvPr/>
        </p:nvSpPr>
        <p:spPr>
          <a:xfrm>
            <a:off x="9855738" y="4384891"/>
            <a:ext cx="1344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 (</a:t>
            </a:r>
            <a:r>
              <a:rPr lang="bg-BG" sz="2000" dirty="0"/>
              <a:t>център</a:t>
            </a:r>
            <a:r>
              <a:rPr lang="en-US" sz="2000" dirty="0"/>
              <a:t>)</a:t>
            </a:r>
          </a:p>
        </p:txBody>
      </p:sp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82D8F73E-62A3-4AB8-8FC9-B9DC998FC381}"/>
              </a:ext>
            </a:extLst>
          </p:cNvPr>
          <p:cNvSpPr txBox="1"/>
          <p:nvPr/>
        </p:nvSpPr>
        <p:spPr>
          <a:xfrm>
            <a:off x="10064332" y="5071978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</a:t>
            </a:r>
          </a:p>
        </p:txBody>
      </p:sp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028ED940-DE86-479E-8E62-3DBAF30D726F}"/>
              </a:ext>
            </a:extLst>
          </p:cNvPr>
          <p:cNvSpPr txBox="1"/>
          <p:nvPr/>
        </p:nvSpPr>
        <p:spPr>
          <a:xfrm>
            <a:off x="8949921" y="4742859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 = 2*R</a:t>
            </a:r>
          </a:p>
        </p:txBody>
      </p:sp>
    </p:spTree>
    <p:extLst>
      <p:ext uri="{BB962C8B-B14F-4D97-AF65-F5344CB8AC3E}">
        <p14:creationId xmlns:p14="http://schemas.microsoft.com/office/powerpoint/2010/main" val="105294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Правоъгълник</a:t>
            </a:r>
            <a:r>
              <a:rPr lang="bg-BG" sz="3200" dirty="0"/>
              <a:t> е зададен с координатите</a:t>
            </a:r>
            <a:br>
              <a:rPr lang="en-US" sz="3200" dirty="0"/>
            </a:br>
            <a:r>
              <a:rPr lang="bg-BG" sz="3200" dirty="0"/>
              <a:t>на два от своите срещуположни ъгъла</a:t>
            </a:r>
            <a:endParaRPr lang="en-US" sz="3200" dirty="0"/>
          </a:p>
          <a:p>
            <a:pPr lvl="1"/>
            <a:r>
              <a:rPr lang="bg-BG" sz="3000" dirty="0"/>
              <a:t>Да се пресметнат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площта</a:t>
            </a:r>
            <a:r>
              <a:rPr lang="bg-BG" sz="3000" dirty="0"/>
              <a:t> и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периметъра</a:t>
            </a:r>
            <a:r>
              <a:rPr lang="bg-BG" sz="3000" dirty="0"/>
              <a:t> му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700" dirty="0"/>
              <a:t>Лице на правоъгълник в равнината – пример</a:t>
            </a:r>
            <a:endParaRPr lang="en-US" sz="37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412" y="1186251"/>
            <a:ext cx="2667000" cy="2333625"/>
          </a:xfrm>
          <a:prstGeom prst="roundRect">
            <a:avLst>
              <a:gd name="adj" fmla="val 1388"/>
            </a:avLst>
          </a:prstGeom>
        </p:spPr>
      </p:pic>
      <p:grpSp>
        <p:nvGrpSpPr>
          <p:cNvPr id="6" name="Group 5"/>
          <p:cNvGrpSpPr/>
          <p:nvPr/>
        </p:nvGrpSpPr>
        <p:grpSpPr>
          <a:xfrm>
            <a:off x="1310592" y="3996284"/>
            <a:ext cx="4001480" cy="1988237"/>
            <a:chOff x="753023" y="4800600"/>
            <a:chExt cx="6194743" cy="1988237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753023" y="4800600"/>
              <a:ext cx="1243228" cy="198823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2160090" y="5680417"/>
              <a:ext cx="28041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2522516" y="5274575"/>
              <a:ext cx="4425250" cy="10402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Area = 4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Perimeter = 8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70612" y="3996286"/>
            <a:ext cx="4266678" cy="1988237"/>
            <a:chOff x="753023" y="4800600"/>
            <a:chExt cx="6605300" cy="1988237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753023" y="4800600"/>
              <a:ext cx="1243228" cy="198823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-20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-40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32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160090" y="5680417"/>
              <a:ext cx="28041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2522515" y="5274575"/>
              <a:ext cx="4835808" cy="10402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Area = 240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Perimeter = 64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94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700" dirty="0"/>
              <a:t>Лице на правоъгълник в равнината – решение</a:t>
            </a:r>
            <a:endParaRPr lang="en-US" sz="37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2412" y="1752600"/>
            <a:ext cx="109440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x1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y1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x2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y2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width = Math.Max(x1, x2) - Math.Min(x1, x2);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height = Math.Max(y1, y2) - Math.Min(y1, y2);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Console.WriteLine("Area = {0}", width * height);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Console.WriteLine("Perimeter = {0}", 2 * (width + height));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812" y="6130797"/>
            <a:ext cx="12039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600" dirty="0"/>
              <a:t>Тестване на решението: </a:t>
            </a:r>
            <a:r>
              <a:rPr lang="en-US" sz="2600" dirty="0">
                <a:hlinkClick r:id="rId2"/>
              </a:rPr>
              <a:t>https://judge.softuni.bg/Contests/Practice/Index/151#6</a:t>
            </a:r>
            <a:endParaRPr lang="en-US" sz="2600" dirty="0"/>
          </a:p>
        </p:txBody>
      </p:sp>
      <p:pic>
        <p:nvPicPr>
          <p:cNvPr id="6" name="Picture 47">
            <a:extLst>
              <a:ext uri="{FF2B5EF4-FFF2-40B4-BE49-F238E27FC236}">
                <a16:creationId xmlns:a16="http://schemas.microsoft.com/office/drawing/2014/main" id="{2BC9F421-B68F-4C6B-BA19-FDBFF0D77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212" y="1151121"/>
            <a:ext cx="2667000" cy="2333625"/>
          </a:xfrm>
          <a:prstGeom prst="roundRect">
            <a:avLst>
              <a:gd name="adj" fmla="val 1388"/>
            </a:avLst>
          </a:prstGeom>
        </p:spPr>
      </p:pic>
    </p:spTree>
    <p:extLst>
      <p:ext uri="{BB962C8B-B14F-4D97-AF65-F5344CB8AC3E}">
        <p14:creationId xmlns:p14="http://schemas.microsoft.com/office/powerpoint/2010/main" val="41289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8097481" cy="553001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bg-BG" dirty="0"/>
              <a:t>Променливи и типове данни</a:t>
            </a:r>
          </a:p>
          <a:p>
            <a:pPr marL="514350" lvl="0" indent="-514350">
              <a:buFont typeface="+mj-lt"/>
              <a:buAutoNum type="arabicPeriod"/>
            </a:pPr>
            <a:r>
              <a:rPr lang="bg-BG" dirty="0"/>
              <a:t>Четене на потребителски вход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Прости операции</a:t>
            </a:r>
            <a:endParaRPr lang="en-US" dirty="0"/>
          </a:p>
          <a:p>
            <a:pPr marL="723900" lvl="1" indent="-368300"/>
            <a:r>
              <a:rPr lang="bg-BG" dirty="0"/>
              <a:t>Работа с текст</a:t>
            </a:r>
          </a:p>
          <a:p>
            <a:pPr marL="723900" lvl="1" indent="-368300"/>
            <a:r>
              <a:rPr lang="bg-BG" dirty="0"/>
              <a:t>Работа с числа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/>
              <a:t>Печатане на екрана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95" y="1752600"/>
            <a:ext cx="319118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2" y="1828800"/>
            <a:ext cx="5631809" cy="239055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679903"/>
            <a:ext cx="10363200" cy="1568497"/>
          </a:xfrm>
        </p:spPr>
        <p:txBody>
          <a:bodyPr/>
          <a:lstStyle/>
          <a:p>
            <a:pPr lvl="0"/>
            <a:r>
              <a:rPr lang="bg-BG" dirty="0"/>
              <a:t>Графично приложение:</a:t>
            </a:r>
            <a:br>
              <a:rPr lang="bg-BG" dirty="0"/>
            </a:br>
            <a:r>
              <a:rPr lang="bg-BG" dirty="0"/>
              <a:t>конвертор от </a:t>
            </a:r>
            <a:r>
              <a:rPr lang="en-US" dirty="0"/>
              <a:t>BGN</a:t>
            </a:r>
            <a:r>
              <a:rPr lang="bg-BG" dirty="0"/>
              <a:t> към </a:t>
            </a:r>
            <a:r>
              <a:rPr lang="en-US" dirty="0"/>
              <a:t>EUR</a:t>
            </a:r>
          </a:p>
        </p:txBody>
      </p:sp>
    </p:spTree>
    <p:extLst>
      <p:ext uri="{BB962C8B-B14F-4D97-AF65-F5344CB8AC3E}">
        <p14:creationId xmlns:p14="http://schemas.microsoft.com/office/powerpoint/2010/main" val="2935018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Създаване на нов </a:t>
            </a:r>
            <a:r>
              <a:rPr lang="en-US" dirty="0"/>
              <a:t>Windows Forms Application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Конвертор за валути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12" y="1905000"/>
            <a:ext cx="8077200" cy="455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23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Нареждане на контролите в редактора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425368"/>
            <a:ext cx="10668000" cy="482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39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69" y="3827929"/>
            <a:ext cx="5602866" cy="247884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Настройки на отделните контроли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018212" y="1143000"/>
            <a:ext cx="5415892" cy="2553891"/>
          </a:xfrm>
          <a:prstGeom prst="wedgeRoundRectCallout">
            <a:avLst>
              <a:gd name="adj1" fmla="val -71955"/>
              <a:gd name="adj2" fmla="val 695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FormConverter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"BGN to EUR"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Font.Size = 12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MaximizeBox = False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MinimizeBox = False</a:t>
            </a:r>
            <a:endParaRPr lang="bg-BG" b="1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FormBorderStyle = FixedSingle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446212" y="1143000"/>
            <a:ext cx="3703419" cy="2553891"/>
          </a:xfrm>
          <a:prstGeom prst="wedgeRoundRectCallout">
            <a:avLst>
              <a:gd name="adj1" fmla="val -7793"/>
              <a:gd name="adj2" fmla="val 962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numericUpDownAmount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Value = 1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Minimum = 0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Maximum = 10000000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TextAlign = Right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DecimalPlaces = 2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704012" y="3917323"/>
            <a:ext cx="4730092" cy="2553891"/>
          </a:xfrm>
          <a:prstGeom prst="wedgeRoundRectCallout">
            <a:avLst>
              <a:gd name="adj1" fmla="val -76955"/>
              <a:gd name="adj2" fmla="val 193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labelResult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AutoSize = False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BackColor = PaleGreen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TextAlign = MiddleCenter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Font.Size = 14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Font.Bold = True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07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Обработка на събития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11" y="1152564"/>
            <a:ext cx="10944002" cy="524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17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Събития по контролите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219200"/>
            <a:ext cx="10668000" cy="50964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FormConverter_Load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sender, EventArgs 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ConvertCurrency(); }        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numericUpDownAmount_ValueChanged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 sender, EventArgs 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ConvertCurrency(); }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numericUpDownAmount_KeyUp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 sender, KeyEventArgs 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ConvertCurrency(); }</a:t>
            </a:r>
          </a:p>
        </p:txBody>
      </p:sp>
    </p:spTree>
    <p:extLst>
      <p:ext uri="{BB962C8B-B14F-4D97-AF65-F5344CB8AC3E}">
        <p14:creationId xmlns:p14="http://schemas.microsoft.com/office/powerpoint/2010/main" val="926122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Конвертиране от </a:t>
            </a:r>
            <a:r>
              <a:rPr lang="en-US" dirty="0"/>
              <a:t>BGN </a:t>
            </a:r>
            <a:r>
              <a:rPr lang="bg-BG" dirty="0"/>
              <a:t>към </a:t>
            </a:r>
            <a:r>
              <a:rPr lang="en-US" dirty="0"/>
              <a:t>EUR – </a:t>
            </a:r>
            <a:r>
              <a:rPr lang="bg-BG" dirty="0"/>
              <a:t>логика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526060"/>
            <a:ext cx="10668000" cy="41269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ConvertCurrency()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amountBGN = this.numericUpDownAmount.Value;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amountEUR = amountBGN * 1.95583m;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this.labelResult.Text = 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amountBGN + " BGN = " +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Math.Round(amountEUR, 2) + " EUR";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56608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152929"/>
            <a:ext cx="10363200" cy="1568497"/>
          </a:xfrm>
        </p:spPr>
        <p:txBody>
          <a:bodyPr/>
          <a:lstStyle/>
          <a:p>
            <a:r>
              <a:rPr lang="bg-BG" dirty="0"/>
              <a:t>Графично приложение:</a:t>
            </a:r>
            <a:br>
              <a:rPr lang="bg-BG" dirty="0"/>
            </a:br>
            <a:r>
              <a:rPr lang="bg-BG" dirty="0"/>
              <a:t>конвертор от </a:t>
            </a:r>
            <a:r>
              <a:rPr lang="en-US" dirty="0"/>
              <a:t>BGN</a:t>
            </a:r>
            <a:r>
              <a:rPr lang="bg-BG" dirty="0"/>
              <a:t> към </a:t>
            </a:r>
            <a:r>
              <a:rPr lang="en-US" dirty="0"/>
              <a:t>EUR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37412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4" y="887250"/>
            <a:ext cx="6857998" cy="310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Въвеждане на текст</a:t>
            </a:r>
            <a:endParaRPr lang="en-US" sz="3200" dirty="0"/>
          </a:p>
          <a:p>
            <a:endParaRPr lang="bg-BG" sz="3200" dirty="0"/>
          </a:p>
          <a:p>
            <a:r>
              <a:rPr lang="bg-BG" sz="3200" dirty="0"/>
              <a:t>Въвеждане на число</a:t>
            </a:r>
          </a:p>
          <a:p>
            <a:endParaRPr lang="en-US" sz="3200" dirty="0"/>
          </a:p>
          <a:p>
            <a:r>
              <a:rPr lang="bg-BG" sz="3200" dirty="0"/>
              <a:t>Пресмятания с числа: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3200" dirty="0"/>
          </a:p>
          <a:p>
            <a:r>
              <a:rPr lang="bg-BG" sz="3200" dirty="0"/>
              <a:t>Извеждане на текст по шаблон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Какво научихме днес?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44722" y="1371600"/>
            <a:ext cx="2656308" cy="227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828800"/>
            <a:ext cx="685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758824" y="3165431"/>
            <a:ext cx="80787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758824" y="4495800"/>
            <a:ext cx="92979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58824" y="5867400"/>
            <a:ext cx="10669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{1}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{2}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+ 5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1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Прости пресмятания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pic>
        <p:nvPicPr>
          <p:cNvPr id="16" name="Picture 15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8" name="Picture 27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9" name="Picture 28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30" name="Picture 29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063290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9798"/>
            <a:ext cx="10363200" cy="820600"/>
          </a:xfrm>
        </p:spPr>
        <p:txBody>
          <a:bodyPr/>
          <a:lstStyle/>
          <a:p>
            <a:r>
              <a:rPr lang="bg-BG" dirty="0"/>
              <a:t>Променливи и типове данни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0A821A-27B2-407E-B66E-C7EA073B4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524000"/>
            <a:ext cx="7620000" cy="315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5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/>
              <a:t>Благодарности</a:t>
            </a:r>
            <a:r>
              <a:rPr lang="en-US" sz="2400" dirty="0"/>
              <a:t>: </a:t>
            </a:r>
            <a:r>
              <a:rPr lang="bg-BG" sz="2400" dirty="0"/>
              <a:t>настоящият материал може да съдържа части от следните източници</a:t>
            </a:r>
            <a:endParaRPr lang="en-US" sz="2400" dirty="0"/>
          </a:p>
          <a:p>
            <a:pPr lvl="1"/>
            <a:r>
              <a:rPr lang="bg-BG" sz="2000" dirty="0"/>
              <a:t>Книга </a:t>
            </a:r>
            <a:r>
              <a:rPr lang="en-US" sz="2000" dirty="0"/>
              <a:t>"</a:t>
            </a:r>
            <a:r>
              <a:rPr lang="bg-BG" sz="2000" dirty="0">
                <a:hlinkClick r:id="rId4"/>
              </a:rPr>
              <a:t>Основи на програмирането със </a:t>
            </a:r>
            <a:r>
              <a:rPr lang="en-US" sz="2000" dirty="0">
                <a:hlinkClick r:id="rId4"/>
              </a:rPr>
              <a:t>C#"</a:t>
            </a:r>
            <a:r>
              <a:rPr lang="bg-BG" sz="2000" dirty="0"/>
              <a:t> от Светлин Наков и колектив с лиценз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CC-BY-SA</a:t>
            </a:r>
            <a:endParaRPr lang="bg-BG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/>
              <a:t>Безплатни обучения в </a:t>
            </a:r>
            <a:r>
              <a:rPr lang="bg-BG" noProof="1"/>
              <a:t>СофтУни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594411"/>
            <a:ext cx="9429532" cy="45989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 </a:t>
            </a:r>
            <a:r>
              <a:rPr lang="en-US" sz="3200" dirty="0"/>
              <a:t>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</a:t>
            </a:r>
            <a:r>
              <a:rPr lang="bg-BG" dirty="0"/>
              <a:t> </a:t>
            </a:r>
            <a:r>
              <a:rPr lang="en-US" dirty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 форуми</a:t>
            </a:r>
            <a:r>
              <a:rPr lang="en-US" noProof="1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1" name="Picture 4" title="Software University @ Faceboo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93972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9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295450"/>
            <a:ext cx="970156" cy="9657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394" y="3352800"/>
            <a:ext cx="2300588" cy="3060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412" y="1981200"/>
            <a:ext cx="1421036" cy="17516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544" y="285311"/>
            <a:ext cx="228631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Компютрите са машини, които обработват данни</a:t>
            </a:r>
            <a:endParaRPr lang="en-US" dirty="0"/>
          </a:p>
          <a:p>
            <a:pPr lvl="1"/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Данните</a:t>
            </a:r>
            <a:r>
              <a:rPr lang="en-US" dirty="0"/>
              <a:t> </a:t>
            </a:r>
            <a:r>
              <a:rPr lang="bg-BG" dirty="0"/>
              <a:t>се записват в компютърната памет в</a:t>
            </a:r>
            <a:r>
              <a:rPr lang="en-US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променливи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Променливите</a:t>
            </a:r>
            <a:r>
              <a:rPr lang="bg-BG" dirty="0"/>
              <a:t> имат</a:t>
            </a:r>
            <a:r>
              <a:rPr lang="en-US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име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тип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стойност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dirty="0"/>
              <a:t>Дефиниране на променлива и присвояване на стойност: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bg-BG" dirty="0"/>
              <a:t>След обработка данните се записват отново в променливи</a:t>
            </a:r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Променливи</a:t>
            </a:r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624771" y="4867832"/>
            <a:ext cx="3675062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1076470" y="4688468"/>
            <a:ext cx="2191881" cy="578882"/>
          </a:xfrm>
          <a:prstGeom prst="wedgeRoundRectCallout">
            <a:avLst>
              <a:gd name="adj1" fmla="val 67896"/>
              <a:gd name="adj2" fmla="val 220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Декларация</a:t>
            </a: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5103812" y="4399027"/>
            <a:ext cx="3721979" cy="578882"/>
          </a:xfrm>
          <a:prstGeom prst="wedgeRoundRectCallout">
            <a:avLst>
              <a:gd name="adj1" fmla="val -54114"/>
              <a:gd name="adj2" fmla="val 461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променлива</a:t>
            </a: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768391" y="5236022"/>
            <a:ext cx="4114800" cy="578882"/>
          </a:xfrm>
          <a:prstGeom prst="wedgeRoundRectCallout">
            <a:avLst>
              <a:gd name="adj1" fmla="val -56111"/>
              <a:gd name="adj2" fmla="val -372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(от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число)</a:t>
            </a:r>
          </a:p>
        </p:txBody>
      </p:sp>
    </p:spTree>
    <p:extLst>
      <p:ext uri="{BB962C8B-B14F-4D97-AF65-F5344CB8AC3E}">
        <p14:creationId xmlns:p14="http://schemas.microsoft.com/office/powerpoint/2010/main" val="3274242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2" grpId="0" animBg="1"/>
      <p:bldP spid="560133" grpId="0" animBg="1"/>
      <p:bldP spid="560134" grpId="0" animBg="1"/>
      <p:bldP spid="5601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Променливите </a:t>
            </a:r>
            <a:r>
              <a:rPr lang="bg-BG" dirty="0"/>
              <a:t>съхраняват стойност от даден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тип</a:t>
            </a:r>
          </a:p>
          <a:p>
            <a:pPr lvl="1"/>
            <a:r>
              <a:rPr lang="bg-BG" dirty="0"/>
              <a:t>Число, буква, текст (низ), дата, цвят, картинка, списък, …</a:t>
            </a:r>
          </a:p>
          <a:p>
            <a:pPr>
              <a:spcBef>
                <a:spcPts val="1200"/>
              </a:spcBef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Типове данни</a:t>
            </a:r>
            <a:r>
              <a:rPr lang="en-US" dirty="0"/>
              <a:t> – </a:t>
            </a:r>
            <a:r>
              <a:rPr lang="bg-BG" dirty="0"/>
              <a:t>примери</a:t>
            </a:r>
            <a:r>
              <a:rPr lang="en-US" dirty="0"/>
              <a:t>:</a:t>
            </a:r>
          </a:p>
          <a:p>
            <a:pPr lvl="1"/>
            <a:r>
              <a:rPr lang="en-US" b="1" dirty="0" err="1">
                <a:latin typeface="Consolas" panose="020B0609020204030204" pitchFamily="49" charset="0"/>
              </a:rPr>
              <a:t>int</a:t>
            </a:r>
            <a:r>
              <a:rPr lang="bg-BG" dirty="0"/>
              <a:t> </a:t>
            </a:r>
            <a:r>
              <a:rPr lang="en-US" dirty="0"/>
              <a:t>–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цяло число</a:t>
            </a:r>
            <a:r>
              <a:rPr lang="en-US" dirty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double</a:t>
            </a:r>
            <a:r>
              <a:rPr lang="en-US" dirty="0"/>
              <a:t> –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дробно число</a:t>
            </a:r>
            <a:r>
              <a:rPr lang="en-US" dirty="0"/>
              <a:t>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0.5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3.14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-1.5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char</a:t>
            </a:r>
            <a:r>
              <a:rPr lang="en-US" dirty="0"/>
              <a:t> –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символ</a:t>
            </a:r>
            <a:r>
              <a:rPr lang="en-US" dirty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'a'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'b'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'#'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string</a:t>
            </a:r>
            <a:r>
              <a:rPr lang="en-US" dirty="0"/>
              <a:t> –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текст (низ)</a:t>
            </a:r>
            <a:r>
              <a:rPr lang="en-US" dirty="0"/>
              <a:t>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"Здрасти"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Hi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Banana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bg-BG" dirty="0"/>
          </a:p>
          <a:p>
            <a:pPr lvl="1"/>
            <a:r>
              <a:rPr lang="en-US" b="1" dirty="0" err="1">
                <a:latin typeface="Consolas" panose="020B0609020204030204" pitchFamily="49" charset="0"/>
              </a:rPr>
              <a:t>DateTime</a:t>
            </a:r>
            <a:r>
              <a:rPr lang="bg-BG" dirty="0"/>
              <a:t> </a:t>
            </a:r>
            <a:r>
              <a:rPr lang="en-US" dirty="0"/>
              <a:t>–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дата</a:t>
            </a:r>
            <a:r>
              <a:rPr lang="en-US" dirty="0"/>
              <a:t>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01-07-2017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06/06/1997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Типове данни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4433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9798"/>
            <a:ext cx="10363200" cy="820600"/>
          </a:xfrm>
        </p:spPr>
        <p:txBody>
          <a:bodyPr/>
          <a:lstStyle/>
          <a:p>
            <a:r>
              <a:rPr lang="bg-BG" dirty="0"/>
              <a:t>Четене на потребителски вход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573" y="704298"/>
            <a:ext cx="6583680" cy="4114800"/>
          </a:xfrm>
          <a:prstGeom prst="rect">
            <a:avLst/>
          </a:prstGeom>
          <a:effectLst>
            <a:innerShdw blurRad="190500">
              <a:schemeClr val="bg1">
                <a:alpha val="98000"/>
              </a:schemeClr>
            </a:innerShdw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397745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Конзолата разбира само от текст</a:t>
            </a:r>
          </a:p>
          <a:p>
            <a:pPr lvl="1"/>
            <a:r>
              <a:rPr lang="bg-BG" sz="3000" dirty="0"/>
              <a:t>Всичко, което получаваме от конзолата, идва под формата на текст</a:t>
            </a:r>
          </a:p>
          <a:p>
            <a:pPr lvl="1"/>
            <a:r>
              <a:rPr lang="bg-BG" sz="3000" dirty="0"/>
              <a:t>Всичко, което печатаме на конзолата, се преобразува в текст</a:t>
            </a:r>
          </a:p>
          <a:p>
            <a:r>
              <a:rPr lang="bg-BG" dirty="0"/>
              <a:t>Командата за четене от конзолата:</a:t>
            </a:r>
          </a:p>
          <a:p>
            <a:pPr lvl="1"/>
            <a:r>
              <a:rPr lang="bg-BG" dirty="0"/>
              <a:t>Блокища команда</a:t>
            </a:r>
          </a:p>
          <a:p>
            <a:pPr lvl="1"/>
            <a:r>
              <a:rPr lang="bg-BG" dirty="0"/>
              <a:t>Връща ни, като резултат</a:t>
            </a:r>
            <a:r>
              <a:rPr lang="en-US" dirty="0"/>
              <a:t> -</a:t>
            </a:r>
            <a:r>
              <a:rPr lang="bg-BG" dirty="0"/>
              <a:t> текстът прочетен от конзолата</a:t>
            </a:r>
            <a:endParaRPr lang="en-US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текст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921124" y="5410200"/>
            <a:ext cx="4343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nn-NO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17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Четене на текст (низ) от конзолата:</a:t>
            </a:r>
            <a:endParaRPr lang="en-US" sz="3200" dirty="0"/>
          </a:p>
          <a:p>
            <a:endParaRPr lang="en-US" sz="3200" dirty="0"/>
          </a:p>
          <a:p>
            <a:pPr>
              <a:spcBef>
                <a:spcPts val="1800"/>
              </a:spcBef>
            </a:pPr>
            <a:r>
              <a:rPr lang="bg-BG" sz="3200" dirty="0"/>
              <a:t>Пример: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текст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81036" y="1828800"/>
            <a:ext cx="10823576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nn-NO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53541" y="3276600"/>
            <a:ext cx="10830028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37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9" grpId="0" animBg="1"/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2346</Words>
  <Application>Microsoft Office PowerPoint</Application>
  <PresentationFormat>По избор</PresentationFormat>
  <Paragraphs>401</Paragraphs>
  <Slides>41</Slides>
  <Notes>10</Notes>
  <HiddenSlides>8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Заглавия на слайдовете</vt:lpstr>
      </vt:variant>
      <vt:variant>
        <vt:i4>41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 16x9</vt:lpstr>
      <vt:lpstr>3_SoftUni 16x9</vt:lpstr>
      <vt:lpstr>Прости пресмятания</vt:lpstr>
      <vt:lpstr>Have a Question?</vt:lpstr>
      <vt:lpstr>Съдържание</vt:lpstr>
      <vt:lpstr>Променливи и типове данни</vt:lpstr>
      <vt:lpstr>Променливи</vt:lpstr>
      <vt:lpstr>Типове данни</vt:lpstr>
      <vt:lpstr>Четене на потребителски вход</vt:lpstr>
      <vt:lpstr>Четене на текст</vt:lpstr>
      <vt:lpstr>Четене на текст</vt:lpstr>
      <vt:lpstr>Четене на числа</vt:lpstr>
      <vt:lpstr>Четене на дробно число</vt:lpstr>
      <vt:lpstr>Прости операции</vt:lpstr>
      <vt:lpstr>Поздрав по име – пример</vt:lpstr>
      <vt:lpstr>Поздрав по име – решение</vt:lpstr>
      <vt:lpstr>Съединяване на текст и число</vt:lpstr>
      <vt:lpstr>Аритметични операции: + и -</vt:lpstr>
      <vt:lpstr>Аритметични операции: * и /</vt:lpstr>
      <vt:lpstr>Особености при деление на числа</vt:lpstr>
      <vt:lpstr>Числени изрази</vt:lpstr>
      <vt:lpstr>Задачи с прости изчисления</vt:lpstr>
      <vt:lpstr>Печатане на екрана</vt:lpstr>
      <vt:lpstr>Съединяване на текст и числа</vt:lpstr>
      <vt:lpstr>Съединяване на текст и числа (2)</vt:lpstr>
      <vt:lpstr>Закръгляне на числа</vt:lpstr>
      <vt:lpstr>Лица и периметри на фигури</vt:lpstr>
      <vt:lpstr>Периметър и лице на кръг – пример</vt:lpstr>
      <vt:lpstr>Периметър и лице на кръг – решение</vt:lpstr>
      <vt:lpstr>Лице на правоъгълник в равнината – пример</vt:lpstr>
      <vt:lpstr>Лице на правоъгълник в равнината – решение</vt:lpstr>
      <vt:lpstr>Графично приложение: конвертор от BGN към EUR</vt:lpstr>
      <vt:lpstr>Конвертор за валути</vt:lpstr>
      <vt:lpstr>Нареждане на контролите в редактора</vt:lpstr>
      <vt:lpstr>Настройки на отделните контроли</vt:lpstr>
      <vt:lpstr>Обработка на събития</vt:lpstr>
      <vt:lpstr>Събития по контролите</vt:lpstr>
      <vt:lpstr>Конвертиране от BGN към EUR – логика</vt:lpstr>
      <vt:lpstr>Графично приложение: конвертор от BGN към EUR</vt:lpstr>
      <vt:lpstr>Какво научихме днес?</vt:lpstr>
      <vt:lpstr>Прости пресмятания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Прости пресмятания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2017-11-14T10:38:27Z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